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74" r:id="rId14"/>
    <p:sldId id="269" r:id="rId15"/>
    <p:sldId id="270" r:id="rId16"/>
    <p:sldId id="271" r:id="rId17"/>
    <p:sldId id="272" r:id="rId18"/>
    <p:sldId id="275" r:id="rId19"/>
    <p:sldId id="273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4" r:id="rId28"/>
    <p:sldId id="285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F4D2D6-C3CB-480A-B143-7D04D43CDC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B092ADA-F4F8-41E0-A07A-E35BBC72D0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9AE214-2AEE-4A52-82AD-8EC97EAA9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ED1B-ABD5-4CC0-B68B-90B774C0035D}" type="datetimeFigureOut">
              <a:rPr lang="zh-CN" altLang="en-US" smtClean="0"/>
              <a:t>2021/7/5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A70C61-E9A8-42DB-AEBD-27943B8F9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F056B3-AD07-40E0-AC46-EA9E090AC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263F7-72BB-4BA8-A9B3-9F34C329B7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7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E4AABF-9FB0-428A-A78F-038DAD27D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0ED8A4-91F3-40EF-9254-98CC081999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CFEBDF-7940-41FA-AE65-A4EE4DDAF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ED1B-ABD5-4CC0-B68B-90B774C0035D}" type="datetimeFigureOut">
              <a:rPr lang="zh-CN" altLang="en-US" smtClean="0"/>
              <a:t>2021/7/5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7BDCE4-21A2-46A7-83EF-3D76DEFB7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D77354-122F-48EE-9EAD-42D5E5DA9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263F7-72BB-4BA8-A9B3-9F34C329B7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700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0A279E4-1160-48E2-B3E5-902374FF6D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3AB63C-776C-4591-8D05-0297E18543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495D86-C1AC-4350-8190-AF58EAD40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ED1B-ABD5-4CC0-B68B-90B774C0035D}" type="datetimeFigureOut">
              <a:rPr lang="zh-CN" altLang="en-US" smtClean="0"/>
              <a:t>2021/7/5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A4CFD8-737A-45F6-897F-FB171FB21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F837E0-58E1-40E8-80F7-C164041D4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263F7-72BB-4BA8-A9B3-9F34C329B7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48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A7925-F99A-448F-9588-47A8C65B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F5A3A0-7A82-4647-87D3-142EA452C1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1A365A-69B4-4D1E-BC0B-840306B02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ED1B-ABD5-4CC0-B68B-90B774C0035D}" type="datetimeFigureOut">
              <a:rPr lang="zh-CN" altLang="en-US" smtClean="0"/>
              <a:t>2021/7/5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60AF81-C5A2-4876-89B5-2058CCCD9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E0162B-1186-47EF-B05D-C7BD6FADB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263F7-72BB-4BA8-A9B3-9F34C329B7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713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F1553-A2C7-44F1-AD47-D2AC9C4C8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E57D59-4149-45ED-853D-5ECB83B3B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DB5A42-EEFF-41A0-A247-76F68BDEA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ED1B-ABD5-4CC0-B68B-90B774C0035D}" type="datetimeFigureOut">
              <a:rPr lang="zh-CN" altLang="en-US" smtClean="0"/>
              <a:t>2021/7/5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AF5764-1E0B-4929-9EB5-2A93820A1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F46D91-AB1A-41CB-90CE-18FCB22FA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263F7-72BB-4BA8-A9B3-9F34C329B7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3771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226D4D-8A23-4D76-9D94-07CC22AB7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015593-ACC1-4B53-A80E-48BF27DEA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5819AE-5958-4238-BFA9-F3008A997F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36BF68-DEAD-4E35-874C-D6AAAC8BE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ED1B-ABD5-4CC0-B68B-90B774C0035D}" type="datetimeFigureOut">
              <a:rPr lang="zh-CN" altLang="en-US" smtClean="0"/>
              <a:t>2021/7/5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F64073-3386-48EC-8BD7-74212C8F7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B3569E-B794-4316-9F01-78CEE287B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263F7-72BB-4BA8-A9B3-9F34C329B7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742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977F8-D694-4849-B68B-5C23DAA7F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CE3320-4F40-4688-92E1-8482C3363B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2639B2-FC01-4776-BE47-B3CC0527D9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180438-897E-408A-84D8-679CC6EC90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EB554B-A432-4CD6-AC05-884DC494D6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A4FE33-9B73-47CE-8A73-2EF1E026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ED1B-ABD5-4CC0-B68B-90B774C0035D}" type="datetimeFigureOut">
              <a:rPr lang="zh-CN" altLang="en-US" smtClean="0"/>
              <a:t>2021/7/5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9AA4876-7577-411D-81E1-EFB330E98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BE59216-351D-4B33-8A27-F8235DE0B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263F7-72BB-4BA8-A9B3-9F34C329B7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580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20E41C-7BA0-4A4B-9904-02090CA45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14F031-F003-4839-AF08-3B44D618B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ED1B-ABD5-4CC0-B68B-90B774C0035D}" type="datetimeFigureOut">
              <a:rPr lang="zh-CN" altLang="en-US" smtClean="0"/>
              <a:t>2021/7/5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DE1D6C-78EA-4A3D-AE26-D0A4E111E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76F2C9-B893-4C72-ACBF-F09B9ED78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263F7-72BB-4BA8-A9B3-9F34C329B7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776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CB498E-C463-4989-9FC2-1A969B16A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ED1B-ABD5-4CC0-B68B-90B774C0035D}" type="datetimeFigureOut">
              <a:rPr lang="zh-CN" altLang="en-US" smtClean="0"/>
              <a:t>2021/7/5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FFA95CD-89E6-4BAC-8E99-5819BDB4A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239EC0-311C-47BF-B3C3-ADD12E2B4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263F7-72BB-4BA8-A9B3-9F34C329B7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213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774840-8B3F-44F2-B685-4F7489851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6E8F94-EB25-411F-8D46-9FECA28E7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134259-E21B-43C0-9100-CACC4F5180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D1C159A-ACBD-4013-B646-89F25BCC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ED1B-ABD5-4CC0-B68B-90B774C0035D}" type="datetimeFigureOut">
              <a:rPr lang="zh-CN" altLang="en-US" smtClean="0"/>
              <a:t>2021/7/5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20A660-7358-4D8E-99E1-AF51FD33F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B5CE2B-AD0F-4A63-BAF8-0F5DC84D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263F7-72BB-4BA8-A9B3-9F34C329B7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45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4CA39C-1A28-4B8C-ACFA-C7B037D25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42D6EB1-8033-4AE1-A5AB-44C1BE41FB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126C76-47A5-4C15-8048-2ED0DA218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A56BEA-2823-4C44-9631-87CA5CFA4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ED1B-ABD5-4CC0-B68B-90B774C0035D}" type="datetimeFigureOut">
              <a:rPr lang="zh-CN" altLang="en-US" smtClean="0"/>
              <a:t>2021/7/5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1803DA-3A3C-47AC-9BA2-8D4947861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C3E095-5F1C-4D89-AB3D-092ABC77D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263F7-72BB-4BA8-A9B3-9F34C329B7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2324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FBA4D9F-3925-4592-A5B4-427E31DF4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3EED8C5-8DEF-4E68-9589-DEF67BB22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FF83FF-1242-440C-8CF6-CE156ACA2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0ED1B-ABD5-4CC0-B68B-90B774C0035D}" type="datetimeFigureOut">
              <a:rPr lang="zh-CN" altLang="en-US" smtClean="0"/>
              <a:t>2021/7/5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8EE3CE-0658-4F53-842E-EBC62D5D5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426E70-82D3-4706-9E50-4B65296C8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263F7-72BB-4BA8-A9B3-9F34C329B7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93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5547D-51A8-485A-A517-15EAE06F7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4879" y="2433623"/>
            <a:ext cx="2284521" cy="1325563"/>
          </a:xfrm>
        </p:spPr>
        <p:txBody>
          <a:bodyPr/>
          <a:lstStyle/>
          <a:p>
            <a:r>
              <a:rPr lang="zh-CN" altLang="en-US" dirty="0"/>
              <a:t>超材料</a:t>
            </a:r>
          </a:p>
        </p:txBody>
      </p:sp>
    </p:spTree>
    <p:extLst>
      <p:ext uri="{BB962C8B-B14F-4D97-AF65-F5344CB8AC3E}">
        <p14:creationId xmlns:p14="http://schemas.microsoft.com/office/powerpoint/2010/main" val="3072010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5547D-51A8-485A-A517-15EAE06F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反射与透射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6B420346-F87D-4424-8566-BA5B2DC4303E}"/>
              </a:ext>
            </a:extLst>
          </p:cNvPr>
          <p:cNvSpPr txBox="1">
            <a:spLocks/>
          </p:cNvSpPr>
          <p:nvPr/>
        </p:nvSpPr>
        <p:spPr>
          <a:xfrm>
            <a:off x="971365" y="15885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底部金属层接地成为反射型。二者在应用于功能方面是类似的，反射型设计更为多而广泛。（待补充）</a:t>
            </a:r>
          </a:p>
        </p:txBody>
      </p:sp>
    </p:spTree>
    <p:extLst>
      <p:ext uri="{BB962C8B-B14F-4D97-AF65-F5344CB8AC3E}">
        <p14:creationId xmlns:p14="http://schemas.microsoft.com/office/powerpoint/2010/main" val="2209648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5547D-51A8-485A-A517-15EAE06F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升频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3CC80F-DF04-41AF-8871-6F22879D99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85356" y="1626801"/>
            <a:ext cx="2394690" cy="39572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72785AD-7AE5-4311-800C-17E8CDDE12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8366" y="1981601"/>
            <a:ext cx="2083971" cy="22086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67A26E-4BBB-4AB8-BE75-E6A569A29D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059" y="1795477"/>
            <a:ext cx="2511044" cy="242165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928A71D-D874-4632-9A58-020EF6EE4BF8}"/>
              </a:ext>
            </a:extLst>
          </p:cNvPr>
          <p:cNvSpPr txBox="1"/>
          <p:nvPr/>
        </p:nvSpPr>
        <p:spPr>
          <a:xfrm>
            <a:off x="1633492" y="5663953"/>
            <a:ext cx="1604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300GHz active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EB4E4F3-2CA4-4D78-8287-D330333B1ED0}"/>
              </a:ext>
            </a:extLst>
          </p:cNvPr>
          <p:cNvSpPr txBox="1"/>
          <p:nvPr/>
        </p:nvSpPr>
        <p:spPr>
          <a:xfrm>
            <a:off x="5211512" y="4822054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1THz passive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56CA32-2584-4545-B5C6-D3A8BD13A3DE}"/>
              </a:ext>
            </a:extLst>
          </p:cNvPr>
          <p:cNvSpPr txBox="1"/>
          <p:nvPr/>
        </p:nvSpPr>
        <p:spPr>
          <a:xfrm>
            <a:off x="9154358" y="48220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可见光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A172EE-9114-46A4-AA13-8D0AB3F8EE70}"/>
              </a:ext>
            </a:extLst>
          </p:cNvPr>
          <p:cNvSpPr txBox="1"/>
          <p:nvPr/>
        </p:nvSpPr>
        <p:spPr>
          <a:xfrm>
            <a:off x="5334721" y="5644432"/>
            <a:ext cx="60644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基本思想是，缩小整体尺寸，但缩小后使得制造难度加大</a:t>
            </a:r>
            <a:endParaRPr lang="en-US" altLang="zh-CN" dirty="0"/>
          </a:p>
          <a:p>
            <a:r>
              <a:rPr lang="zh-CN" altLang="en-US" dirty="0"/>
              <a:t>误差增高，且</a:t>
            </a:r>
            <a:r>
              <a:rPr lang="en-US" altLang="zh-CN" dirty="0"/>
              <a:t>active</a:t>
            </a:r>
            <a:r>
              <a:rPr lang="zh-CN" altLang="en-US" dirty="0"/>
              <a:t>会受制于开关的工艺和高频下的表现。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1410DC1-E592-41F1-BAA7-8432490665E2}"/>
              </a:ext>
            </a:extLst>
          </p:cNvPr>
          <p:cNvSpPr txBox="1"/>
          <p:nvPr/>
        </p:nvSpPr>
        <p:spPr>
          <a:xfrm>
            <a:off x="3148898" y="5644432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[9]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5151F2-5474-458C-A080-BE4D8DA09196}"/>
              </a:ext>
            </a:extLst>
          </p:cNvPr>
          <p:cNvSpPr txBox="1"/>
          <p:nvPr/>
        </p:nvSpPr>
        <p:spPr>
          <a:xfrm>
            <a:off x="6592486" y="4822054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[10]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C77322-5DF7-4671-905A-942C710CD68D}"/>
              </a:ext>
            </a:extLst>
          </p:cNvPr>
          <p:cNvSpPr txBox="1"/>
          <p:nvPr/>
        </p:nvSpPr>
        <p:spPr>
          <a:xfrm>
            <a:off x="10031521" y="4822054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[11]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2640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5547D-51A8-485A-A517-15EAE06F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flexible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50A216-DA08-4887-A638-D92D0DC1A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44713"/>
          </a:xfrm>
        </p:spPr>
        <p:txBody>
          <a:bodyPr/>
          <a:lstStyle/>
          <a:p>
            <a:r>
              <a:rPr lang="zh-CN" altLang="en-US" dirty="0"/>
              <a:t>也有人尝试过柔性超表面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5E487F-CEC9-4E88-B61D-E91CEABFC4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15684" y="2955725"/>
            <a:ext cx="4991648" cy="30638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8AF83C-7379-4EDC-823D-D3751388E3D6}"/>
              </a:ext>
            </a:extLst>
          </p:cNvPr>
          <p:cNvSpPr txBox="1"/>
          <p:nvPr/>
        </p:nvSpPr>
        <p:spPr>
          <a:xfrm>
            <a:off x="6592486" y="5250232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[12]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2553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50A216-DA08-4887-A638-D92D0DC1A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74" y="1528539"/>
            <a:ext cx="10515600" cy="4351338"/>
          </a:xfrm>
        </p:spPr>
        <p:txBody>
          <a:bodyPr/>
          <a:lstStyle/>
          <a:p>
            <a:r>
              <a:rPr lang="zh-CN" altLang="en-US" dirty="0"/>
              <a:t>超表面的设计艺术</a:t>
            </a:r>
            <a:endParaRPr lang="en-US" altLang="zh-CN" dirty="0"/>
          </a:p>
          <a:p>
            <a:r>
              <a:rPr lang="zh-CN" altLang="en-US" b="1" dirty="0"/>
              <a:t>偏振转换与波束赋形</a:t>
            </a:r>
            <a:endParaRPr lang="en-US" altLang="zh-CN" b="1" dirty="0"/>
          </a:p>
          <a:p>
            <a:r>
              <a:rPr lang="zh-CN" altLang="en-US" dirty="0"/>
              <a:t>信息超表面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377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2B576-DA3D-4CC0-98A2-C8E4862FD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偏振转换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2BB699-66CC-49D5-A4CE-88A49AC05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301" y="1690688"/>
            <a:ext cx="10515600" cy="509202"/>
          </a:xfrm>
        </p:spPr>
        <p:txBody>
          <a:bodyPr/>
          <a:lstStyle/>
          <a:p>
            <a:r>
              <a:rPr lang="zh-CN" altLang="en-US" dirty="0"/>
              <a:t>基础功能之一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85BC29-C768-4DF1-9D57-DB5BC2420B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58301" y="2820328"/>
            <a:ext cx="5411680" cy="28325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D3A6A92-3C9D-4420-87BC-D550138EB84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814042" y="2820328"/>
            <a:ext cx="4948869" cy="2642679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B5A83780-09AE-41C1-B703-0CD37797AF3F}"/>
              </a:ext>
            </a:extLst>
          </p:cNvPr>
          <p:cNvSpPr txBox="1">
            <a:spLocks/>
          </p:cNvSpPr>
          <p:nvPr/>
        </p:nvSpPr>
        <p:spPr>
          <a:xfrm>
            <a:off x="9204664" y="5700566"/>
            <a:ext cx="10515600" cy="509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/>
              <a:t>[4]</a:t>
            </a:r>
            <a:endParaRPr lang="zh-CN" altLang="en-US" sz="18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A2BA3F-6121-4CDA-8021-8B0BC3E70055}"/>
              </a:ext>
            </a:extLst>
          </p:cNvPr>
          <p:cNvSpPr txBox="1"/>
          <p:nvPr/>
        </p:nvSpPr>
        <p:spPr>
          <a:xfrm>
            <a:off x="5676370" y="5840436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[13]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8915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9A8F7C-8FD1-42BD-9E79-CD525B612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波束赋形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20774BC-FC31-4D1E-BC21-B14D0F9DD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74" y="1528539"/>
            <a:ext cx="10515600" cy="1738444"/>
          </a:xfrm>
        </p:spPr>
        <p:txBody>
          <a:bodyPr>
            <a:normAutofit/>
          </a:bodyPr>
          <a:lstStyle/>
          <a:p>
            <a:r>
              <a:rPr lang="zh-CN" altLang="en-US" dirty="0"/>
              <a:t>数字编码超表面的出现</a:t>
            </a:r>
            <a:endParaRPr lang="en-US" altLang="zh-CN" dirty="0"/>
          </a:p>
          <a:p>
            <a:r>
              <a:rPr lang="zh-CN" altLang="en-US" dirty="0"/>
              <a:t>广义斯涅耳定律的提出</a:t>
            </a:r>
            <a:endParaRPr lang="en-US" altLang="zh-CN" dirty="0"/>
          </a:p>
          <a:p>
            <a:r>
              <a:rPr lang="zh-CN" altLang="en-US" dirty="0"/>
              <a:t>梯度编码理论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9DB492-FCC3-4574-B9CB-70CBAED52D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38664" y="2543384"/>
            <a:ext cx="3112194" cy="34260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3E6CB52-5EEE-4933-9797-680713AED6EF}"/>
              </a:ext>
            </a:extLst>
          </p:cNvPr>
          <p:cNvSpPr txBox="1"/>
          <p:nvPr/>
        </p:nvSpPr>
        <p:spPr>
          <a:xfrm>
            <a:off x="9903857" y="6007764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[14]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288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E83D3-C9CB-4473-89D8-9FE4C6B06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波束赋形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6D7B04-312D-4E8B-ABD5-F344E7F033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68495"/>
          </a:xfrm>
        </p:spPr>
        <p:txBody>
          <a:bodyPr/>
          <a:lstStyle/>
          <a:p>
            <a:r>
              <a:rPr lang="zh-CN" altLang="en-US" dirty="0"/>
              <a:t>编码模式的正向散射公式的提出</a:t>
            </a:r>
            <a:endParaRPr lang="en-US" altLang="zh-CN" dirty="0"/>
          </a:p>
          <a:p>
            <a:r>
              <a:rPr lang="zh-CN" altLang="en-US" dirty="0"/>
              <a:t>编码模式的反向推导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1AE2CE-1606-430A-8658-B485C2702B9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50961" y="3189267"/>
            <a:ext cx="4293395" cy="31138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038406-EE06-4D42-8123-92B7144EC4B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702389" y="2281561"/>
            <a:ext cx="4438650" cy="39243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DD23F75-C73D-4441-8014-A19EEA8E056E}"/>
              </a:ext>
            </a:extLst>
          </p:cNvPr>
          <p:cNvSpPr txBox="1"/>
          <p:nvPr/>
        </p:nvSpPr>
        <p:spPr>
          <a:xfrm>
            <a:off x="5676370" y="5840436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[15]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9063C8-33B0-4222-A7E8-D77E9D9EA5E1}"/>
              </a:ext>
            </a:extLst>
          </p:cNvPr>
          <p:cNvSpPr txBox="1"/>
          <p:nvPr/>
        </p:nvSpPr>
        <p:spPr>
          <a:xfrm>
            <a:off x="10784964" y="5655770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[15]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2730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485171-C058-4091-9BAC-96314AA5A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斜入射？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23669A-61F6-4C53-B5DC-678AF5311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4814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同样也被破解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EF5E5D-A770-4038-9533-33A75819C03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30788" y="2779912"/>
            <a:ext cx="3578564" cy="32924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B34D96-6C73-4196-99F0-732B83FECF1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81106" y="1969255"/>
            <a:ext cx="3843260" cy="38101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FA59F65-F8EF-4975-92ED-8725869C64DD}"/>
              </a:ext>
            </a:extLst>
          </p:cNvPr>
          <p:cNvSpPr txBox="1"/>
          <p:nvPr/>
        </p:nvSpPr>
        <p:spPr>
          <a:xfrm>
            <a:off x="4958328" y="5702993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[8]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C1DF8E-675E-474E-905B-6C882F1543FD}"/>
              </a:ext>
            </a:extLst>
          </p:cNvPr>
          <p:cNvSpPr txBox="1"/>
          <p:nvPr/>
        </p:nvSpPr>
        <p:spPr>
          <a:xfrm>
            <a:off x="9601411" y="5410031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[8]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1696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50A216-DA08-4887-A638-D92D0DC1A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74" y="1528539"/>
            <a:ext cx="10515600" cy="4351338"/>
          </a:xfrm>
        </p:spPr>
        <p:txBody>
          <a:bodyPr/>
          <a:lstStyle/>
          <a:p>
            <a:r>
              <a:rPr lang="zh-CN" altLang="en-US" dirty="0"/>
              <a:t>超表面的设计艺术</a:t>
            </a:r>
            <a:endParaRPr lang="en-US" altLang="zh-CN" dirty="0"/>
          </a:p>
          <a:p>
            <a:r>
              <a:rPr lang="zh-CN" altLang="en-US" dirty="0"/>
              <a:t>偏振转换与波束赋形</a:t>
            </a:r>
            <a:endParaRPr lang="en-US" altLang="zh-CN" dirty="0"/>
          </a:p>
          <a:p>
            <a:r>
              <a:rPr lang="zh-CN" altLang="en-US" b="1" dirty="0"/>
              <a:t>信息超表面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877095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2F454-5E25-4479-892D-1FC36EE2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信息超表面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C8656B-85CD-43B5-AEB2-FB5B31E6E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8413" y="2141537"/>
            <a:ext cx="10515600" cy="4351338"/>
          </a:xfrm>
        </p:spPr>
        <p:txBody>
          <a:bodyPr/>
          <a:lstStyle/>
          <a:p>
            <a:r>
              <a:rPr lang="zh-CN" altLang="en-US" dirty="0"/>
              <a:t>时间变量的引入</a:t>
            </a:r>
            <a:endParaRPr lang="en-US" altLang="zh-CN" dirty="0"/>
          </a:p>
          <a:p>
            <a:r>
              <a:rPr lang="zh-CN" altLang="en-US" dirty="0"/>
              <a:t>成像技术</a:t>
            </a:r>
            <a:endParaRPr lang="en-US" altLang="zh-CN" dirty="0"/>
          </a:p>
          <a:p>
            <a:r>
              <a:rPr lang="zh-CN" altLang="en-US" dirty="0"/>
              <a:t>通信技术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91969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50A216-DA08-4887-A638-D92D0DC1A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204" y="966386"/>
            <a:ext cx="10515600" cy="4351338"/>
          </a:xfrm>
        </p:spPr>
        <p:txBody>
          <a:bodyPr/>
          <a:lstStyle/>
          <a:p>
            <a:r>
              <a:rPr lang="en-US" altLang="zh-CN" dirty="0"/>
              <a:t>1968  Viktor G </a:t>
            </a:r>
            <a:r>
              <a:rPr lang="en-US" altLang="zh-CN" dirty="0" err="1"/>
              <a:t>Veselago</a:t>
            </a:r>
            <a:r>
              <a:rPr lang="en-US" altLang="zh-CN" dirty="0"/>
              <a:t> </a:t>
            </a:r>
            <a:r>
              <a:rPr lang="zh-CN" altLang="en-US" dirty="0"/>
              <a:t>负折射率材料概念提出</a:t>
            </a:r>
            <a:endParaRPr lang="en-US" altLang="zh-CN" dirty="0"/>
          </a:p>
          <a:p>
            <a:r>
              <a:rPr lang="en-US" altLang="zh-CN" dirty="0"/>
              <a:t>1999 J. B. </a:t>
            </a:r>
            <a:r>
              <a:rPr lang="en-US" altLang="zh-CN" dirty="0" err="1"/>
              <a:t>Pendry</a:t>
            </a:r>
            <a:r>
              <a:rPr lang="en-US" altLang="zh-CN" dirty="0"/>
              <a:t>  </a:t>
            </a:r>
            <a:r>
              <a:rPr lang="zh-CN" altLang="en-US" dirty="0"/>
              <a:t>首次实现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028929-3A1D-4401-94FF-406CD7AE75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1441" y="2404415"/>
            <a:ext cx="4572802" cy="31599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BEDD76-1502-41B8-8AFF-0BE7BADDE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14" y="3076113"/>
            <a:ext cx="4851245" cy="181659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3EF4281-06D6-4BAF-8443-5DEFC448206A}"/>
              </a:ext>
            </a:extLst>
          </p:cNvPr>
          <p:cNvSpPr txBox="1"/>
          <p:nvPr/>
        </p:nvSpPr>
        <p:spPr>
          <a:xfrm>
            <a:off x="8460421" y="1000001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4FF0656-A3CA-4F8A-A6EC-3ADFAACE5591}"/>
              </a:ext>
            </a:extLst>
          </p:cNvPr>
          <p:cNvSpPr txBox="1"/>
          <p:nvPr/>
        </p:nvSpPr>
        <p:spPr>
          <a:xfrm>
            <a:off x="5570087" y="3799742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[2]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3417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2F454-5E25-4479-892D-1FC36EE2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时间变量的引入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BB6106-A184-48A0-920E-BE3485FCC2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0292" y="1921508"/>
            <a:ext cx="4735090" cy="31920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551FAB9-D6C1-48DF-A4A6-405F14B7F556}"/>
              </a:ext>
            </a:extLst>
          </p:cNvPr>
          <p:cNvSpPr txBox="1"/>
          <p:nvPr/>
        </p:nvSpPr>
        <p:spPr>
          <a:xfrm>
            <a:off x="970292" y="5460637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b="1" kern="100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  <a:t>Space-time modulation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b="1" kern="100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  <a:t>实现对于谐波振幅和相位的独立控制</a:t>
            </a:r>
            <a:r>
              <a:rPr lang="zh-CN" altLang="en-US" sz="1800" b="1" kern="100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1800" b="1" kern="100" dirty="0">
              <a:solidFill>
                <a:srgbClr val="131413"/>
              </a:solidFill>
              <a:effectLst/>
              <a:latin typeface="SqgxqwAdvTT86d47313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1800" b="1" kern="100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  <a:t>开启了超表面对于谐波的利用和研究的领域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6E5B2A-99F8-4F04-90D2-C9B7E6D0F3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97354" y="1756350"/>
            <a:ext cx="5274310" cy="352234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B385A1A-6952-4DA6-B7C9-A640C2B97713}"/>
              </a:ext>
            </a:extLst>
          </p:cNvPr>
          <p:cNvSpPr txBox="1"/>
          <p:nvPr/>
        </p:nvSpPr>
        <p:spPr>
          <a:xfrm>
            <a:off x="7947734" y="5737636"/>
            <a:ext cx="2039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b="1" kern="100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  <a:t>非互易性传输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C1C2D1-8BE8-4555-B5EC-68580070E2AB}"/>
              </a:ext>
            </a:extLst>
          </p:cNvPr>
          <p:cNvSpPr txBox="1"/>
          <p:nvPr/>
        </p:nvSpPr>
        <p:spPr>
          <a:xfrm>
            <a:off x="5428845" y="5951596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[16]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1C6F72-EB5A-4171-9D29-DDBB38562F85}"/>
              </a:ext>
            </a:extLst>
          </p:cNvPr>
          <p:cNvSpPr txBox="1"/>
          <p:nvPr/>
        </p:nvSpPr>
        <p:spPr>
          <a:xfrm>
            <a:off x="9592472" y="5737636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[17]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9957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2F454-5E25-4479-892D-1FC36EE2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成像技术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EF1E283-A626-44EF-B8F7-4472EEB54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821" y="1441673"/>
            <a:ext cx="4845299" cy="28639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E5659C-D5C7-4962-9BC2-E232FC739423}"/>
              </a:ext>
            </a:extLst>
          </p:cNvPr>
          <p:cNvSpPr txBox="1"/>
          <p:nvPr/>
        </p:nvSpPr>
        <p:spPr>
          <a:xfrm>
            <a:off x="6977849" y="4788608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利用预先测量的超表面在不同频率入射光下的</a:t>
            </a:r>
            <a:endParaRPr lang="en-US" altLang="zh-CN" dirty="0"/>
          </a:p>
          <a:p>
            <a:r>
              <a:rPr lang="zh-CN" altLang="en-US" dirty="0"/>
              <a:t>性质，对于未知物体进行成像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6B2DDD9-EC60-45E1-9557-D5EAC746FC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96" y="1718594"/>
            <a:ext cx="2622685" cy="346727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C5C7C7D-69DF-4E6A-A090-E30B1F3D3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641" y="1390626"/>
            <a:ext cx="3219615" cy="429917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116E4EA-D9E3-442F-AAC9-C7FF40C0A955}"/>
              </a:ext>
            </a:extLst>
          </p:cNvPr>
          <p:cNvSpPr txBox="1"/>
          <p:nvPr/>
        </p:nvSpPr>
        <p:spPr>
          <a:xfrm>
            <a:off x="749423" y="58284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利用机器学习训练的成像系统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3BE55BF-BC9C-4EB5-BA13-387D9D354CD9}"/>
              </a:ext>
            </a:extLst>
          </p:cNvPr>
          <p:cNvSpPr txBox="1"/>
          <p:nvPr/>
        </p:nvSpPr>
        <p:spPr>
          <a:xfrm>
            <a:off x="4008417" y="5828434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[18]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6B2F75-1EA1-4459-9D8C-6565B37F0AF3}"/>
              </a:ext>
            </a:extLst>
          </p:cNvPr>
          <p:cNvSpPr txBox="1"/>
          <p:nvPr/>
        </p:nvSpPr>
        <p:spPr>
          <a:xfrm>
            <a:off x="10216128" y="5073695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[19]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6986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62F454-5E25-4479-892D-1FC36EE20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成像技术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1327509-08AA-4B51-85BD-332B70977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109" y="1513799"/>
            <a:ext cx="5095042" cy="299605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0D493FD-AF20-4A72-BC3B-9070DFBD19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80251" y="1701785"/>
            <a:ext cx="3727083" cy="241133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497F0F9-074C-47FA-AAEA-6E30463A29BE}"/>
              </a:ext>
            </a:extLst>
          </p:cNvPr>
          <p:cNvSpPr txBox="1"/>
          <p:nvPr/>
        </p:nvSpPr>
        <p:spPr>
          <a:xfrm>
            <a:off x="1158551" y="5042518"/>
            <a:ext cx="4570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从图像反推超表面编码方式来达到全息投影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B69AC16-2435-4FF5-ABB3-F628DE453BD0}"/>
              </a:ext>
            </a:extLst>
          </p:cNvPr>
          <p:cNvSpPr txBox="1"/>
          <p:nvPr/>
        </p:nvSpPr>
        <p:spPr>
          <a:xfrm>
            <a:off x="7466121" y="515953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更为复杂的复合彩色全息投影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987878-B727-4A9F-A5A8-2E96FBCA014F}"/>
              </a:ext>
            </a:extLst>
          </p:cNvPr>
          <p:cNvSpPr txBox="1"/>
          <p:nvPr/>
        </p:nvSpPr>
        <p:spPr>
          <a:xfrm>
            <a:off x="5615276" y="5028137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[20]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4E341DB-04B0-4494-8B58-2A6EB1B754BA}"/>
              </a:ext>
            </a:extLst>
          </p:cNvPr>
          <p:cNvSpPr txBox="1"/>
          <p:nvPr/>
        </p:nvSpPr>
        <p:spPr>
          <a:xfrm>
            <a:off x="10651608" y="5159535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[21]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6362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708705-9FD6-4CC6-9B65-5066EA6B6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通信技术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33A624-9E9C-464A-AACF-3A379F4A8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无线通信</a:t>
            </a:r>
            <a:endParaRPr lang="en-US" altLang="zh-CN" dirty="0"/>
          </a:p>
          <a:p>
            <a:r>
              <a:rPr lang="zh-CN" altLang="en-US" dirty="0"/>
              <a:t>加密通信</a:t>
            </a:r>
            <a:endParaRPr lang="en-US" altLang="zh-CN" dirty="0"/>
          </a:p>
          <a:p>
            <a:r>
              <a:rPr lang="zh-CN" altLang="en-US" dirty="0"/>
              <a:t>多用户</a:t>
            </a:r>
          </a:p>
        </p:txBody>
      </p:sp>
    </p:spTree>
    <p:extLst>
      <p:ext uri="{BB962C8B-B14F-4D97-AF65-F5344CB8AC3E}">
        <p14:creationId xmlns:p14="http://schemas.microsoft.com/office/powerpoint/2010/main" val="715622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0338F-44D5-4903-B9D8-CEDE4E18A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无线通信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52D0A5-3C20-46AD-86D6-97D2261D0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65140"/>
          </a:xfrm>
        </p:spPr>
        <p:txBody>
          <a:bodyPr>
            <a:normAutofit/>
          </a:bodyPr>
          <a:lstStyle/>
          <a:p>
            <a:r>
              <a:rPr lang="zh-CN" altLang="en-US" dirty="0"/>
              <a:t>可编程超表面可用于向指定方向传输信息。</a:t>
            </a:r>
            <a:endParaRPr lang="en-US" altLang="zh-CN" dirty="0"/>
          </a:p>
          <a:p>
            <a:r>
              <a:rPr lang="zh-CN" altLang="en-US" dirty="0"/>
              <a:t>（随意举两例）</a:t>
            </a:r>
          </a:p>
        </p:txBody>
      </p:sp>
    </p:spTree>
    <p:extLst>
      <p:ext uri="{BB962C8B-B14F-4D97-AF65-F5344CB8AC3E}">
        <p14:creationId xmlns:p14="http://schemas.microsoft.com/office/powerpoint/2010/main" val="335693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C2D4D-24A1-47FF-999F-EA530EB49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无线通信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84E4C3A-B58F-4271-A971-2EAB9B074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712" y="1505306"/>
            <a:ext cx="5512083" cy="40959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8243E03-B1AC-459C-8F31-03E9A9222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530" y="1824902"/>
            <a:ext cx="4092276" cy="364095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044B380-1EFC-4A68-A8A9-1DA8BECEFF49}"/>
              </a:ext>
            </a:extLst>
          </p:cNvPr>
          <p:cNvSpPr txBox="1"/>
          <p:nvPr/>
        </p:nvSpPr>
        <p:spPr>
          <a:xfrm>
            <a:off x="3861786" y="589477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嵌入式超表面作为信号传输的中继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42A9B5-6A7D-43E1-B6E4-BE374E33ADEC}"/>
              </a:ext>
            </a:extLst>
          </p:cNvPr>
          <p:cNvSpPr txBox="1"/>
          <p:nvPr/>
        </p:nvSpPr>
        <p:spPr>
          <a:xfrm>
            <a:off x="7508938" y="5894773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[22]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6406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960D27-01A4-4F4A-A939-29DA10973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多用户通信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57B38A-60AC-45C7-B87F-70DDB434D6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737677"/>
            <a:ext cx="4093210" cy="33826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3404107-6E24-461D-94E2-45129E1BB0C3}"/>
              </a:ext>
            </a:extLst>
          </p:cNvPr>
          <p:cNvSpPr txBox="1"/>
          <p:nvPr/>
        </p:nvSpPr>
        <p:spPr>
          <a:xfrm>
            <a:off x="754602" y="5548542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对于谐波利用的实现，也可利用在加密通信中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47C3E5-5855-4DC0-8573-AAD6B8FF9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957" y="1581375"/>
            <a:ext cx="5258070" cy="32513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2DF7B97-0FD3-4A88-A0A8-BFA8B8F19FBA}"/>
              </a:ext>
            </a:extLst>
          </p:cNvPr>
          <p:cNvSpPr txBox="1"/>
          <p:nvPr/>
        </p:nvSpPr>
        <p:spPr>
          <a:xfrm>
            <a:off x="6740416" y="5170333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通过巧妙的编码模式实现同时传输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195A30-0F62-43EC-9BD8-F9D9ADAD9170}"/>
              </a:ext>
            </a:extLst>
          </p:cNvPr>
          <p:cNvSpPr txBox="1"/>
          <p:nvPr/>
        </p:nvSpPr>
        <p:spPr>
          <a:xfrm>
            <a:off x="5366121" y="5548542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[23]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C87A7B-88C9-468D-9698-6C7F9120CC8A}"/>
              </a:ext>
            </a:extLst>
          </p:cNvPr>
          <p:cNvSpPr txBox="1"/>
          <p:nvPr/>
        </p:nvSpPr>
        <p:spPr>
          <a:xfrm>
            <a:off x="10387568" y="5120322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[24]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2153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F34EFEB-84E3-44C3-83BC-A5E0C672BDD5}"/>
              </a:ext>
            </a:extLst>
          </p:cNvPr>
          <p:cNvSpPr txBox="1"/>
          <p:nvPr/>
        </p:nvSpPr>
        <p:spPr>
          <a:xfrm>
            <a:off x="180514" y="103356"/>
            <a:ext cx="12011486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Viktor G </a:t>
            </a:r>
            <a:r>
              <a:rPr lang="en-US" altLang="zh-CN" dirty="0" err="1"/>
              <a:t>Veselago</a:t>
            </a:r>
            <a:r>
              <a:rPr lang="en-US" altLang="zh-CN" dirty="0"/>
              <a:t> 1968 </a:t>
            </a:r>
            <a:r>
              <a:rPr lang="en-US" altLang="zh-CN" dirty="0" err="1"/>
              <a:t>Sov</a:t>
            </a:r>
            <a:r>
              <a:rPr lang="en-US" altLang="zh-CN" dirty="0"/>
              <a:t>. Phys. </a:t>
            </a:r>
            <a:r>
              <a:rPr lang="en-US" altLang="zh-CN" dirty="0" err="1"/>
              <a:t>Usp</a:t>
            </a:r>
            <a:r>
              <a:rPr lang="en-US" altLang="zh-CN" dirty="0"/>
              <a:t>. 10 509 </a:t>
            </a:r>
          </a:p>
          <a:p>
            <a:r>
              <a:rPr lang="en-US" altLang="zh-CN" dirty="0"/>
              <a:t>[2] </a:t>
            </a:r>
            <a:r>
              <a:rPr lang="en-US" altLang="zh-CN" dirty="0" err="1"/>
              <a:t>Pendry</a:t>
            </a:r>
            <a:r>
              <a:rPr lang="en-US" altLang="zh-CN" dirty="0"/>
              <a:t> JB, et al. Magnetism from conductors and enhanced nonlinear phenomena. 2000;47(11):2075–84.</a:t>
            </a:r>
          </a:p>
          <a:p>
            <a:r>
              <a:rPr lang="en-US" altLang="zh-CN" dirty="0"/>
              <a:t>[3] Yang F, et al. DC electric invisibility cloak. Phys Rev Lett. 2012;109(5):053902.</a:t>
            </a:r>
          </a:p>
          <a:p>
            <a:r>
              <a:rPr lang="en-US" altLang="zh-CN" dirty="0"/>
              <a:t>[4] Bao, Lei, et al. "Multi-beam forming and controls by </a:t>
            </a:r>
            <a:r>
              <a:rPr lang="en-US" altLang="zh-CN" dirty="0" err="1"/>
              <a:t>metasurface</a:t>
            </a:r>
            <a:r>
              <a:rPr lang="en-US" altLang="zh-CN" dirty="0"/>
              <a:t> with phase and amplitude modulations." IEEE Transactions on Antennas and Propagation 67.10 (2019): 6680-6685.</a:t>
            </a:r>
          </a:p>
          <a:p>
            <a:r>
              <a:rPr lang="en-US" altLang="zh-CN" dirty="0"/>
              <a:t>[5] Zhang, </a:t>
            </a:r>
            <a:r>
              <a:rPr lang="en-US" altLang="zh-CN" dirty="0" err="1"/>
              <a:t>Xueqian</a:t>
            </a:r>
            <a:r>
              <a:rPr lang="en-US" altLang="zh-CN" dirty="0"/>
              <a:t>, et al. "Broadband terahertz wave deflection based on C‐shape complex metamaterials with phase discontinuities." Advanced Materials 25.33 (2013): 4567-4572.</a:t>
            </a:r>
            <a:endParaRPr lang="zh-CN" altLang="en-US" dirty="0"/>
          </a:p>
          <a:p>
            <a:r>
              <a:rPr lang="en-US" altLang="zh-CN" dirty="0"/>
              <a:t>[6] Cui TJ, et al. Coding metamaterials, digital metamaterials and programmable metamaterials. Light Sci Appl. 2014;3:e218.</a:t>
            </a:r>
            <a:endParaRPr lang="zh-CN" altLang="en-US" dirty="0"/>
          </a:p>
          <a:p>
            <a:r>
              <a:rPr lang="en-US" altLang="zh-CN" dirty="0"/>
              <a:t>[7] Zhang, Lei, et al. "Space-time-coding digital </a:t>
            </a:r>
            <a:r>
              <a:rPr lang="en-US" altLang="zh-CN" dirty="0" err="1"/>
              <a:t>metasurfaces</a:t>
            </a:r>
            <a:r>
              <a:rPr lang="en-US" altLang="zh-CN" dirty="0"/>
              <a:t>." Nature communications 9.1 (2018): 1-11.</a:t>
            </a:r>
            <a:endParaRPr lang="zh-CN" altLang="en-US" dirty="0"/>
          </a:p>
          <a:p>
            <a:r>
              <a:rPr lang="en-US" altLang="zh-CN" dirty="0"/>
              <a:t>[8] Cao A, Chen Z, Fan K, You Y and He C (2020) Construction of a Cost-Effective Phased Array Through High-Efficiency</a:t>
            </a:r>
          </a:p>
          <a:p>
            <a:r>
              <a:rPr lang="en-US" altLang="zh-CN" dirty="0"/>
              <a:t>Transmissive Programable </a:t>
            </a:r>
            <a:r>
              <a:rPr lang="en-US" altLang="zh-CN" dirty="0" err="1"/>
              <a:t>Metasurface</a:t>
            </a:r>
            <a:r>
              <a:rPr lang="en-US" altLang="zh-CN" dirty="0"/>
              <a:t>. Front. Phys. 8:589334.</a:t>
            </a:r>
          </a:p>
          <a:p>
            <a:r>
              <a:rPr lang="en-US" altLang="zh-CN" dirty="0"/>
              <a:t>[9] Venkatesh, Suresh, et al. "A high-speed programmable and scalable terahertz holographic </a:t>
            </a:r>
            <a:r>
              <a:rPr lang="en-US" altLang="zh-CN" dirty="0" err="1"/>
              <a:t>metasurface</a:t>
            </a:r>
            <a:r>
              <a:rPr lang="en-US" altLang="zh-CN" dirty="0"/>
              <a:t> based on tiled CMOS chips." Nature Electronics 3.12 (2020): 785-793.</a:t>
            </a:r>
            <a:endParaRPr lang="zh-CN" altLang="en-US" dirty="0"/>
          </a:p>
          <a:p>
            <a:r>
              <a:rPr lang="en-US" altLang="zh-CN" dirty="0"/>
              <a:t>[10] Gao L-H, et al. Broadband diffusion of terahertz waves by multi-bit coding </a:t>
            </a:r>
            <a:r>
              <a:rPr lang="en-US" altLang="zh-CN" dirty="0" err="1"/>
              <a:t>metasurfaces</a:t>
            </a:r>
            <a:r>
              <a:rPr lang="en-US" altLang="zh-CN" dirty="0"/>
              <a:t>. Light Sci Appl. 2015;4:e324.</a:t>
            </a:r>
          </a:p>
          <a:p>
            <a:r>
              <a:rPr lang="en-US" altLang="zh-CN" dirty="0"/>
              <a:t>[11] NI X J, KILDISHEV A V, SHALAEV V M. </a:t>
            </a:r>
            <a:r>
              <a:rPr lang="en-US" altLang="zh-CN" dirty="0" err="1"/>
              <a:t>Metasurface</a:t>
            </a:r>
            <a:r>
              <a:rPr lang="en-US" altLang="zh-CN" dirty="0"/>
              <a:t> holograms for visible light[J]. Nature Communications, 2013, 4(1): 2807.doi: 10.1038/ncomms3807</a:t>
            </a:r>
            <a:endParaRPr lang="zh-CN" altLang="en-US" dirty="0"/>
          </a:p>
          <a:p>
            <a:r>
              <a:rPr lang="en-US" altLang="zh-CN" dirty="0"/>
              <a:t>[12] Zhao J, et al. Achieving flexible low-scattering </a:t>
            </a:r>
            <a:r>
              <a:rPr lang="en-US" altLang="zh-CN" dirty="0" err="1"/>
              <a:t>metasurface</a:t>
            </a:r>
            <a:r>
              <a:rPr lang="en-US" altLang="zh-CN" dirty="0"/>
              <a:t> based on randomly distribution of meta-elements. </a:t>
            </a:r>
            <a:r>
              <a:rPr lang="en-US" altLang="zh-CN" dirty="0" err="1"/>
              <a:t>Opt</a:t>
            </a:r>
            <a:endParaRPr lang="en-US" altLang="zh-CN" dirty="0"/>
          </a:p>
          <a:p>
            <a:r>
              <a:rPr lang="en-US" altLang="zh-CN" dirty="0"/>
              <a:t>Express. 2016;24(24):27849–57.</a:t>
            </a:r>
            <a:endParaRPr lang="zh-CN" altLang="en-US" dirty="0"/>
          </a:p>
          <a:p>
            <a:r>
              <a:rPr lang="en-US" altLang="zh-CN" dirty="0"/>
              <a:t>[13] Cong, L., Cao, W., Zhang, X., Tian, Z., Gu, J., Singh, R., … Zhang, W. (2013). A perfect metamaterial polarization rotator. Applied Physics Letters, 103(17), 171107. doi:10.1063/1.4826536</a:t>
            </a:r>
            <a:endParaRPr lang="zh-CN" altLang="en-US" dirty="0"/>
          </a:p>
          <a:p>
            <a:r>
              <a:rPr lang="en-US" altLang="zh-CN" dirty="0"/>
              <a:t>[14] Yu, </a:t>
            </a:r>
            <a:r>
              <a:rPr lang="en-US" altLang="zh-CN" dirty="0" err="1"/>
              <a:t>Nanfang</a:t>
            </a:r>
            <a:r>
              <a:rPr lang="en-US" altLang="zh-CN" dirty="0"/>
              <a:t>, et al. "Light propagation with phase discontinuities: generalized laws of reflection and refraction." science 334.6054 (2011): 333-337.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4477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64F93C13-0F9C-47B7-9E05-4094BBFEE4B5}"/>
              </a:ext>
            </a:extLst>
          </p:cNvPr>
          <p:cNvSpPr txBox="1"/>
          <p:nvPr/>
        </p:nvSpPr>
        <p:spPr>
          <a:xfrm>
            <a:off x="612560" y="474345"/>
            <a:ext cx="106354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[15] Liu S, et al. Convolution operations on coding </a:t>
            </a:r>
            <a:r>
              <a:rPr lang="en-US" altLang="zh-CN" dirty="0" err="1"/>
              <a:t>Metasurface</a:t>
            </a:r>
            <a:r>
              <a:rPr lang="en-US" altLang="zh-CN" dirty="0"/>
              <a:t> to reach flexible and continuous controls of terahertz. Adv Sci. 2016;3(10):1600156.</a:t>
            </a:r>
          </a:p>
          <a:p>
            <a:r>
              <a:rPr lang="en-US" altLang="zh-CN" dirty="0"/>
              <a:t>[16] Dai JY, et al. Independent control of harmonic amplitudes and phases via a time-domain digital coding </a:t>
            </a:r>
            <a:r>
              <a:rPr lang="en-US" altLang="zh-CN" dirty="0" err="1"/>
              <a:t>metasurface</a:t>
            </a:r>
            <a:r>
              <a:rPr lang="en-US" altLang="zh-CN" dirty="0"/>
              <a:t>. Light Sci Appl. 2018;7:90.</a:t>
            </a:r>
            <a:endParaRPr lang="zh-CN" altLang="en-US" dirty="0"/>
          </a:p>
          <a:p>
            <a:r>
              <a:rPr lang="en-US" altLang="zh-CN" dirty="0"/>
              <a:t>[17] Zhang L, et al. Breaking reciprocity with space-time-coding digital </a:t>
            </a:r>
            <a:r>
              <a:rPr lang="en-US" altLang="zh-CN" dirty="0" err="1"/>
              <a:t>Metasurfaces</a:t>
            </a:r>
            <a:r>
              <a:rPr lang="en-US" altLang="zh-CN" dirty="0"/>
              <a:t>. Adv Mater. 2019;31(41):1904069.</a:t>
            </a:r>
            <a:endParaRPr lang="zh-CN" altLang="en-US" dirty="0"/>
          </a:p>
          <a:p>
            <a:r>
              <a:rPr lang="en-US" altLang="zh-CN" dirty="0"/>
              <a:t>[18] Li L, et al. Machine-learning reprogrammable </a:t>
            </a:r>
            <a:r>
              <a:rPr lang="en-US" altLang="zh-CN" dirty="0" err="1"/>
              <a:t>metasurface</a:t>
            </a:r>
            <a:r>
              <a:rPr lang="en-US" altLang="zh-CN" dirty="0"/>
              <a:t> imager. Nat </a:t>
            </a:r>
            <a:r>
              <a:rPr lang="en-US" altLang="zh-CN" dirty="0" err="1"/>
              <a:t>Commun</a:t>
            </a:r>
            <a:r>
              <a:rPr lang="en-US" altLang="zh-CN" dirty="0"/>
              <a:t>. 2019;10:1082.</a:t>
            </a:r>
            <a:endParaRPr lang="zh-CN" altLang="en-US" dirty="0"/>
          </a:p>
          <a:p>
            <a:r>
              <a:rPr lang="en-US" altLang="zh-CN" dirty="0"/>
              <a:t>[19] Wang, </a:t>
            </a:r>
            <a:r>
              <a:rPr lang="en-US" altLang="zh-CN" dirty="0" err="1"/>
              <a:t>Libo</a:t>
            </a:r>
            <a:r>
              <a:rPr lang="en-US" altLang="zh-CN" dirty="0"/>
              <a:t>, et al. "Single-shot and single-sensor high/super-resolution microwave imaging based on </a:t>
            </a:r>
            <a:r>
              <a:rPr lang="en-US" altLang="zh-CN" dirty="0" err="1"/>
              <a:t>metasurface</a:t>
            </a:r>
            <a:r>
              <a:rPr lang="en-US" altLang="zh-CN" dirty="0"/>
              <a:t>." Scientific reports 6.1 (2016): 1-8.</a:t>
            </a:r>
            <a:endParaRPr lang="zh-CN" altLang="en-US" dirty="0"/>
          </a:p>
          <a:p>
            <a:r>
              <a:rPr lang="en-US" altLang="zh-CN" dirty="0"/>
              <a:t>[20] Wang, </a:t>
            </a:r>
            <a:r>
              <a:rPr lang="en-US" altLang="zh-CN" dirty="0" err="1"/>
              <a:t>Qiu</a:t>
            </a:r>
            <a:r>
              <a:rPr lang="en-US" altLang="zh-CN" dirty="0"/>
              <a:t>, et al. "Broadband </a:t>
            </a:r>
            <a:r>
              <a:rPr lang="en-US" altLang="zh-CN" dirty="0" err="1"/>
              <a:t>metasurface</a:t>
            </a:r>
            <a:r>
              <a:rPr lang="en-US" altLang="zh-CN" dirty="0"/>
              <a:t> holograms: toward complete phase and amplitude engineering." Scientific reports 6.1 (2016): 1-10.</a:t>
            </a:r>
          </a:p>
          <a:p>
            <a:r>
              <a:rPr lang="en-US" altLang="zh-CN" dirty="0"/>
              <a:t>[21] Wan, Weiwei, </a:t>
            </a:r>
            <a:r>
              <a:rPr lang="en-US" altLang="zh-CN" dirty="0" err="1"/>
              <a:t>Jie</a:t>
            </a:r>
            <a:r>
              <a:rPr lang="en-US" altLang="zh-CN" dirty="0"/>
              <a:t> Gao, and </a:t>
            </a:r>
            <a:r>
              <a:rPr lang="en-US" altLang="zh-CN" dirty="0" err="1"/>
              <a:t>Xiaodong</a:t>
            </a:r>
            <a:r>
              <a:rPr lang="en-US" altLang="zh-CN" dirty="0"/>
              <a:t> Yang. "</a:t>
            </a:r>
            <a:r>
              <a:rPr lang="en-US" altLang="zh-CN" dirty="0" err="1"/>
              <a:t>Metasurface</a:t>
            </a:r>
            <a:r>
              <a:rPr lang="en-US" altLang="zh-CN" dirty="0"/>
              <a:t> holograms for holographic imaging." Advanced Optical Materials 5.21 (2017): 1700541.</a:t>
            </a:r>
            <a:endParaRPr lang="zh-CN" altLang="en-US" dirty="0"/>
          </a:p>
          <a:p>
            <a:r>
              <a:rPr lang="en-US" altLang="zh-CN" dirty="0"/>
              <a:t>[22] C. </a:t>
            </a:r>
            <a:r>
              <a:rPr lang="en-US" altLang="zh-CN" dirty="0" err="1"/>
              <a:t>Liaskos</a:t>
            </a:r>
            <a:r>
              <a:rPr lang="en-US" altLang="zh-CN" dirty="0"/>
              <a:t>, S. </a:t>
            </a:r>
            <a:r>
              <a:rPr lang="en-US" altLang="zh-CN" dirty="0" err="1"/>
              <a:t>Nie</a:t>
            </a:r>
            <a:r>
              <a:rPr lang="en-US" altLang="zh-CN" dirty="0"/>
              <a:t>, A. </a:t>
            </a:r>
            <a:r>
              <a:rPr lang="en-US" altLang="zh-CN" dirty="0" err="1"/>
              <a:t>Tsioliaridou</a:t>
            </a:r>
            <a:r>
              <a:rPr lang="en-US" altLang="zh-CN" dirty="0"/>
              <a:t>, A. </a:t>
            </a:r>
            <a:r>
              <a:rPr lang="en-US" altLang="zh-CN" dirty="0" err="1"/>
              <a:t>Pitsillides</a:t>
            </a:r>
            <a:r>
              <a:rPr lang="en-US" altLang="zh-CN" dirty="0"/>
              <a:t>, S. Ioannidis and I. </a:t>
            </a:r>
            <a:r>
              <a:rPr lang="en-US" altLang="zh-CN" dirty="0" err="1"/>
              <a:t>Akyildiz</a:t>
            </a:r>
            <a:r>
              <a:rPr lang="en-US" altLang="zh-CN" dirty="0"/>
              <a:t>, "A New Wireless Communication Paradigm through Software-Controlled </a:t>
            </a:r>
            <a:r>
              <a:rPr lang="en-US" altLang="zh-CN" dirty="0" err="1"/>
              <a:t>Metasurfaces</a:t>
            </a:r>
            <a:r>
              <a:rPr lang="en-US" altLang="zh-CN" dirty="0"/>
              <a:t>," in IEEE Communications Magazine, vol. 56, no. 9, pp. 162-169, Sept. 2018, </a:t>
            </a:r>
            <a:r>
              <a:rPr lang="en-US" altLang="zh-CN" dirty="0" err="1"/>
              <a:t>doi</a:t>
            </a:r>
            <a:r>
              <a:rPr lang="en-US" altLang="zh-CN" dirty="0"/>
              <a:t>: 10.1109/MCOM.2018.1700659.</a:t>
            </a:r>
            <a:endParaRPr lang="zh-CN" altLang="en-US" dirty="0"/>
          </a:p>
          <a:p>
            <a:r>
              <a:rPr lang="en-US" altLang="zh-CN" dirty="0"/>
              <a:t>[23] Zhang, Lei, et al. "A wireless communication scheme based on space-and frequency-division multiplexing using digital </a:t>
            </a:r>
            <a:r>
              <a:rPr lang="en-US" altLang="zh-CN" dirty="0" err="1"/>
              <a:t>metasurfaces</a:t>
            </a:r>
            <a:r>
              <a:rPr lang="en-US" altLang="zh-CN" dirty="0"/>
              <a:t>." Nature Electronics 4.3 (2021): 218-227.</a:t>
            </a:r>
            <a:endParaRPr lang="zh-CN" altLang="en-US" dirty="0"/>
          </a:p>
          <a:p>
            <a:r>
              <a:rPr lang="en-US" altLang="zh-CN" dirty="0"/>
              <a:t>[24] Zhao, </a:t>
            </a:r>
            <a:r>
              <a:rPr lang="en-US" altLang="zh-CN" dirty="0" err="1"/>
              <a:t>Hanting</a:t>
            </a:r>
            <a:r>
              <a:rPr lang="en-US" altLang="zh-CN" dirty="0"/>
              <a:t>, et al. "</a:t>
            </a:r>
            <a:r>
              <a:rPr lang="en-US" altLang="zh-CN" dirty="0" err="1"/>
              <a:t>Metasurface</a:t>
            </a:r>
            <a:r>
              <a:rPr lang="en-US" altLang="zh-CN" dirty="0"/>
              <a:t>-assisted massive backscatter wireless communication with commodity Wi-Fi signals." Nature communications 11.1 (2020): 1-10.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9783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50A216-DA08-4887-A638-D92D0DC1A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971" y="387442"/>
            <a:ext cx="10515600" cy="1743199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随后兴起了</a:t>
            </a:r>
            <a:endParaRPr lang="en-US" altLang="zh-CN" dirty="0"/>
          </a:p>
          <a:p>
            <a:r>
              <a:rPr lang="zh-CN" altLang="en-US" dirty="0"/>
              <a:t>对于材料的研究</a:t>
            </a:r>
          </a:p>
          <a:p>
            <a:r>
              <a:rPr lang="zh-CN" altLang="en-US" dirty="0"/>
              <a:t>对于材料的应用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92EC42E-E2CE-4EBE-9D86-5D12EAE31C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26646" y="387442"/>
            <a:ext cx="3624895" cy="29771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34A54A6-27D8-44A5-97EB-DAE68DF20C0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42812" y="325297"/>
            <a:ext cx="3182244" cy="297719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A5326E9-A37C-4A08-97F5-4BFDD86C1C20}"/>
              </a:ext>
            </a:extLst>
          </p:cNvPr>
          <p:cNvSpPr txBox="1"/>
          <p:nvPr/>
        </p:nvSpPr>
        <p:spPr>
          <a:xfrm>
            <a:off x="8108595" y="14063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隐身衣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E240B7A-8324-4EB0-8312-FA3A10344FC8}"/>
              </a:ext>
            </a:extLst>
          </p:cNvPr>
          <p:cNvSpPr txBox="1"/>
          <p:nvPr/>
        </p:nvSpPr>
        <p:spPr>
          <a:xfrm>
            <a:off x="1072177" y="3559946"/>
            <a:ext cx="434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kern="100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  <a:t>以及  </a:t>
            </a:r>
            <a:r>
              <a:rPr lang="en-US" altLang="zh-CN" sz="1800" kern="100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  <a:t>EM black holes </a:t>
            </a:r>
            <a:r>
              <a:rPr lang="zh-CN" altLang="zh-CN" sz="1800" kern="100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>
                <a:solidFill>
                  <a:srgbClr val="131413"/>
                </a:solidFill>
                <a:effectLst/>
                <a:latin typeface="等线" panose="02010600030101010101" pitchFamily="2" charset="-122"/>
                <a:ea typeface="SqgxqwAdvTT86d47313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>
                <a:solidFill>
                  <a:srgbClr val="131413"/>
                </a:solidFill>
                <a:effectLst/>
                <a:latin typeface="等线" panose="02010600030101010101" pitchFamily="2" charset="-122"/>
                <a:ea typeface="SqgxqwAdvTT86d47313"/>
                <a:cs typeface="Times New Roman" panose="02020603050405020304" pitchFamily="18" charset="0"/>
              </a:rPr>
              <a:t>perfect lens</a:t>
            </a:r>
            <a:r>
              <a:rPr lang="zh-CN" altLang="en-US" sz="1800" kern="100" dirty="0">
                <a:solidFill>
                  <a:srgbClr val="131413"/>
                </a:solidFill>
                <a:effectLst/>
                <a:latin typeface="等线" panose="02010600030101010101" pitchFamily="2" charset="-122"/>
                <a:ea typeface="SqgxqwAdvTT86d47313"/>
                <a:cs typeface="Times New Roman" panose="02020603050405020304" pitchFamily="18" charset="0"/>
              </a:rPr>
              <a:t>。。。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A9CD849-7698-4394-8F9D-BC3EEFA42782}"/>
              </a:ext>
            </a:extLst>
          </p:cNvPr>
          <p:cNvSpPr txBox="1"/>
          <p:nvPr/>
        </p:nvSpPr>
        <p:spPr>
          <a:xfrm>
            <a:off x="1546935" y="530178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  <a:t>研发与开发困难，加工制造难度高</a:t>
            </a:r>
            <a:r>
              <a:rPr lang="zh-CN" altLang="en-US" sz="1800" kern="100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  <a:t>，所以进入了。。。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4466FC-177B-4EDE-96A7-CC604BFACD05}"/>
              </a:ext>
            </a:extLst>
          </p:cNvPr>
          <p:cNvSpPr txBox="1"/>
          <p:nvPr/>
        </p:nvSpPr>
        <p:spPr>
          <a:xfrm>
            <a:off x="8291745" y="3199489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[3]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5049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C11A2C5F-4254-408A-B461-8BCDD7B75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8864" y="2238314"/>
            <a:ext cx="2284521" cy="132556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超表面  </a:t>
            </a:r>
            <a:r>
              <a:rPr lang="en-US" altLang="zh-CN" sz="1800" b="1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  <a:t>2009 </a:t>
            </a:r>
            <a:r>
              <a:rPr lang="zh-CN" altLang="zh-CN" sz="1800" b="1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  <a:t>二维结构</a:t>
            </a:r>
            <a:br>
              <a:rPr lang="en-US" altLang="zh-CN" sz="1800" b="1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800" b="1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</a:br>
            <a:r>
              <a:rPr lang="zh-CN" altLang="zh-CN" sz="1800" b="1" kern="100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  <a:t>直接利用</a:t>
            </a:r>
            <a:r>
              <a:rPr lang="en-US" altLang="zh-CN" sz="1800" b="1" kern="100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  <a:t>PCB</a:t>
            </a:r>
            <a:r>
              <a:rPr lang="zh-CN" altLang="zh-CN" sz="1800" b="1" kern="100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  <a:t>实现</a:t>
            </a:r>
            <a:b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</a:b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F33DE7-7A9B-460E-848E-87372C2B1BF6}"/>
              </a:ext>
            </a:extLst>
          </p:cNvPr>
          <p:cNvSpPr txBox="1"/>
          <p:nvPr/>
        </p:nvSpPr>
        <p:spPr>
          <a:xfrm>
            <a:off x="1661604" y="4226641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  <a:t>超表面元能改变入射电磁波的相位和振幅，通过适当的</a:t>
            </a:r>
            <a:r>
              <a:rPr lang="zh-CN" altLang="en-US" sz="1800" kern="100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  <a:t>设计，</a:t>
            </a:r>
            <a:r>
              <a:rPr lang="zh-CN" altLang="zh-CN" sz="1800" kern="100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  <a:t>排</a:t>
            </a:r>
            <a:r>
              <a:rPr lang="zh-CN" altLang="en-US" sz="1800" kern="100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  <a:t>布</a:t>
            </a:r>
            <a:r>
              <a:rPr lang="zh-CN" altLang="zh-CN" sz="1800" kern="100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  <a:t>和阵列的相互作用，能实现对于电磁波的任意操控。</a:t>
            </a:r>
            <a:r>
              <a:rPr lang="zh-CN" altLang="en-US" sz="1800" kern="100" dirty="0">
                <a:solidFill>
                  <a:srgbClr val="131413"/>
                </a:solidFill>
                <a:effectLst/>
                <a:latin typeface="SqgxqwAdvTT86d47313"/>
                <a:ea typeface="等线" panose="02010600030101010101" pitchFamily="2" charset="-122"/>
                <a:cs typeface="Times New Roman" panose="02020603050405020304" pitchFamily="18" charset="0"/>
              </a:rPr>
              <a:t>从而衍生出更多更奇妙的设计与应用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6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50A216-DA08-4887-A638-D92D0DC1A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6674" y="1528539"/>
            <a:ext cx="10515600" cy="4351338"/>
          </a:xfrm>
        </p:spPr>
        <p:txBody>
          <a:bodyPr/>
          <a:lstStyle/>
          <a:p>
            <a:r>
              <a:rPr lang="zh-CN" altLang="en-US" b="1" dirty="0"/>
              <a:t>超表面的设计艺术</a:t>
            </a:r>
            <a:endParaRPr lang="en-US" altLang="zh-CN" b="1" dirty="0"/>
          </a:p>
          <a:p>
            <a:r>
              <a:rPr lang="zh-CN" altLang="en-US" dirty="0"/>
              <a:t>偏振转换与波束赋形</a:t>
            </a:r>
            <a:endParaRPr lang="en-US" altLang="zh-CN" dirty="0"/>
          </a:p>
          <a:p>
            <a:r>
              <a:rPr lang="zh-CN" altLang="en-US" dirty="0"/>
              <a:t>信息超表面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9582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5547D-51A8-485A-A517-15EAE06F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超表面的设计艺术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50A216-DA08-4887-A638-D92D0DC1A7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285" y="1905524"/>
            <a:ext cx="10515600" cy="4351338"/>
          </a:xfrm>
        </p:spPr>
        <p:txBody>
          <a:bodyPr/>
          <a:lstStyle/>
          <a:p>
            <a:r>
              <a:rPr lang="en-US" altLang="zh-CN" dirty="0"/>
              <a:t>Passive  VS  Active</a:t>
            </a:r>
          </a:p>
          <a:p>
            <a:r>
              <a:rPr lang="zh-CN" altLang="en-US" dirty="0"/>
              <a:t>反射 </a:t>
            </a:r>
            <a:r>
              <a:rPr lang="en-US" altLang="zh-CN" dirty="0"/>
              <a:t>vs </a:t>
            </a:r>
            <a:r>
              <a:rPr lang="zh-CN" altLang="en-US" dirty="0"/>
              <a:t>透射</a:t>
            </a:r>
            <a:endParaRPr lang="en-US" altLang="zh-CN" dirty="0"/>
          </a:p>
          <a:p>
            <a:r>
              <a:rPr lang="zh-CN" altLang="en-US" dirty="0"/>
              <a:t>升高频率！</a:t>
            </a:r>
            <a:endParaRPr lang="en-US" altLang="zh-CN" dirty="0"/>
          </a:p>
          <a:p>
            <a:r>
              <a:rPr lang="zh-CN" altLang="en-US" dirty="0"/>
              <a:t>柔性？</a:t>
            </a:r>
          </a:p>
        </p:txBody>
      </p:sp>
    </p:spTree>
    <p:extLst>
      <p:ext uri="{BB962C8B-B14F-4D97-AF65-F5344CB8AC3E}">
        <p14:creationId xmlns:p14="http://schemas.microsoft.com/office/powerpoint/2010/main" val="1750851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5547D-51A8-485A-A517-15EAE06F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Passive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A3371C-E86E-4318-95CB-64F023E8DA5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24773" y="1690688"/>
            <a:ext cx="5010150" cy="3003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88093C-63BB-41B0-A3C8-E32E40AD81B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34923" y="3916481"/>
            <a:ext cx="5274310" cy="21323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5DE7480-B543-4527-82ED-07947F6FD7B8}"/>
              </a:ext>
            </a:extLst>
          </p:cNvPr>
          <p:cNvSpPr txBox="1"/>
          <p:nvPr/>
        </p:nvSpPr>
        <p:spPr>
          <a:xfrm>
            <a:off x="233871" y="4982646"/>
            <a:ext cx="60945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最为基础的</a:t>
            </a:r>
            <a:r>
              <a:rPr lang="en-US" altLang="zh-CN" dirty="0"/>
              <a:t>C</a:t>
            </a:r>
            <a:r>
              <a:rPr lang="zh-CN" altLang="en-US" dirty="0"/>
              <a:t>环实现对于相位与</a:t>
            </a:r>
            <a:r>
              <a:rPr lang="en-US" altLang="zh-CN" dirty="0"/>
              <a:t>amp</a:t>
            </a:r>
            <a:r>
              <a:rPr lang="zh-CN" altLang="en-US" dirty="0"/>
              <a:t>的分别控制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但缺点也很明显，一旦制造完毕，散射模式是固定的，或许可以做成拼装的，但也只能做低频的。好处是制造便捷，便宜，设计起来容易，不需要再外接控制系统（简单）。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9591A5-2CD5-4F3C-8101-BFC99A4F79F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14268" y="576894"/>
            <a:ext cx="4933950" cy="25082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FAFF4EA-83D5-4CD7-8EB8-144F4F9EA193}"/>
              </a:ext>
            </a:extLst>
          </p:cNvPr>
          <p:cNvSpPr txBox="1"/>
          <p:nvPr/>
        </p:nvSpPr>
        <p:spPr>
          <a:xfrm>
            <a:off x="11054328" y="2782669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[4]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F707A9C-0BB2-4B80-9467-6E51533DE0F9}"/>
              </a:ext>
            </a:extLst>
          </p:cNvPr>
          <p:cNvSpPr txBox="1"/>
          <p:nvPr/>
        </p:nvSpPr>
        <p:spPr>
          <a:xfrm>
            <a:off x="11054328" y="6136697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[4]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794B6C-9B2E-4F4A-AD68-F950D5C32707}"/>
              </a:ext>
            </a:extLst>
          </p:cNvPr>
          <p:cNvSpPr txBox="1"/>
          <p:nvPr/>
        </p:nvSpPr>
        <p:spPr>
          <a:xfrm>
            <a:off x="4632814" y="1474841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[5]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1094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5547D-51A8-485A-A517-15EAE06F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更多</a:t>
            </a:r>
            <a:r>
              <a:rPr lang="en-US" altLang="zh-CN" dirty="0"/>
              <a:t>Passive</a:t>
            </a:r>
            <a:r>
              <a:rPr lang="zh-CN" altLang="en-US" dirty="0"/>
              <a:t>结构  （很多，可以随便贴点）</a:t>
            </a:r>
          </a:p>
        </p:txBody>
      </p:sp>
    </p:spTree>
    <p:extLst>
      <p:ext uri="{BB962C8B-B14F-4D97-AF65-F5344CB8AC3E}">
        <p14:creationId xmlns:p14="http://schemas.microsoft.com/office/powerpoint/2010/main" val="866035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95547D-51A8-485A-A517-15EAE06F7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Active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FB44BF-8B30-45F1-9BBB-BD1C224078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45169" y="1566400"/>
            <a:ext cx="4306225" cy="21267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EC80066-1E92-4E0F-A221-D7607669451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019400" y="506451"/>
            <a:ext cx="3479800" cy="20002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F661A1-BE04-4EE0-8A85-AE46CB807A1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832846" y="3322714"/>
            <a:ext cx="4286250" cy="22352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A366B61-834B-4E46-A835-7270B2F04263}"/>
              </a:ext>
            </a:extLst>
          </p:cNvPr>
          <p:cNvSpPr txBox="1"/>
          <p:nvPr/>
        </p:nvSpPr>
        <p:spPr>
          <a:xfrm>
            <a:off x="304893" y="4414437"/>
            <a:ext cx="60945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主要关注点在于如何设计开关才能获得需要的几种不同的状态（</a:t>
            </a:r>
            <a:r>
              <a:rPr lang="en-US" altLang="zh-CN" dirty="0"/>
              <a:t>amp</a:t>
            </a:r>
            <a:r>
              <a:rPr lang="zh-CN" altLang="en-US" dirty="0"/>
              <a:t>和</a:t>
            </a:r>
            <a:r>
              <a:rPr lang="en-US" altLang="zh-CN" dirty="0"/>
              <a:t>phase</a:t>
            </a:r>
            <a:r>
              <a:rPr lang="zh-CN" altLang="en-US" dirty="0"/>
              <a:t>的改变）。之后用</a:t>
            </a:r>
            <a:r>
              <a:rPr lang="en-US" altLang="zh-CN" dirty="0"/>
              <a:t>FPGA</a:t>
            </a:r>
            <a:r>
              <a:rPr lang="zh-CN" altLang="en-US" dirty="0"/>
              <a:t>可以很轻松地用二进制编码整个超表面。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优缺点和</a:t>
            </a:r>
            <a:r>
              <a:rPr lang="en-US" altLang="zh-CN" dirty="0"/>
              <a:t>passive</a:t>
            </a:r>
            <a:r>
              <a:rPr lang="zh-CN" altLang="en-US" dirty="0"/>
              <a:t>相反。设计与制造困难，但设计出来后远比</a:t>
            </a:r>
            <a:r>
              <a:rPr lang="en-US" altLang="zh-CN" dirty="0"/>
              <a:t>passive</a:t>
            </a:r>
            <a:r>
              <a:rPr lang="zh-CN" altLang="en-US" dirty="0"/>
              <a:t>灵活，可以真正实现对于电磁波的任意控制，并在此基础上可以引入第四个变量</a:t>
            </a:r>
            <a:r>
              <a:rPr lang="en-US" altLang="zh-CN" dirty="0"/>
              <a:t>-</a:t>
            </a:r>
            <a:r>
              <a:rPr lang="zh-CN" altLang="en-US" dirty="0"/>
              <a:t>时间，实现更多，更有趣的功能和应用。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6FE36E-42CD-478D-9EA9-8EC9206DC91F}"/>
              </a:ext>
            </a:extLst>
          </p:cNvPr>
          <p:cNvSpPr txBox="1"/>
          <p:nvPr/>
        </p:nvSpPr>
        <p:spPr>
          <a:xfrm>
            <a:off x="4790319" y="3323778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[6]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E91C93-E34A-4C8C-86ED-8B902DEE81BE}"/>
              </a:ext>
            </a:extLst>
          </p:cNvPr>
          <p:cNvSpPr txBox="1"/>
          <p:nvPr/>
        </p:nvSpPr>
        <p:spPr>
          <a:xfrm>
            <a:off x="10663758" y="2053331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[7]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8E6EBA-D3D6-4228-9B74-F0781F3CEFFD}"/>
              </a:ext>
            </a:extLst>
          </p:cNvPr>
          <p:cNvSpPr txBox="1"/>
          <p:nvPr/>
        </p:nvSpPr>
        <p:spPr>
          <a:xfrm>
            <a:off x="10490830" y="5557914"/>
            <a:ext cx="1137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[8]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8889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1432</Words>
  <Application>Microsoft Office PowerPoint</Application>
  <PresentationFormat>宽屏</PresentationFormat>
  <Paragraphs>147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3" baseType="lpstr">
      <vt:lpstr>SqgxqwAdvTT86d47313</vt:lpstr>
      <vt:lpstr>等线</vt:lpstr>
      <vt:lpstr>等线 Light</vt:lpstr>
      <vt:lpstr>Arial</vt:lpstr>
      <vt:lpstr>Office 主题​​</vt:lpstr>
      <vt:lpstr>超材料</vt:lpstr>
      <vt:lpstr>PowerPoint 演示文稿</vt:lpstr>
      <vt:lpstr>PowerPoint 演示文稿</vt:lpstr>
      <vt:lpstr>超表面  2009 二维结构  直接利用PCB实现 </vt:lpstr>
      <vt:lpstr>PowerPoint 演示文稿</vt:lpstr>
      <vt:lpstr>超表面的设计艺术</vt:lpstr>
      <vt:lpstr>Passive</vt:lpstr>
      <vt:lpstr>更多Passive结构  （很多，可以随便贴点）</vt:lpstr>
      <vt:lpstr>Active</vt:lpstr>
      <vt:lpstr>反射与透射</vt:lpstr>
      <vt:lpstr>升频</vt:lpstr>
      <vt:lpstr>flexible</vt:lpstr>
      <vt:lpstr>PowerPoint 演示文稿</vt:lpstr>
      <vt:lpstr>偏振转换</vt:lpstr>
      <vt:lpstr>波束赋形</vt:lpstr>
      <vt:lpstr>波束赋形</vt:lpstr>
      <vt:lpstr>斜入射？</vt:lpstr>
      <vt:lpstr>PowerPoint 演示文稿</vt:lpstr>
      <vt:lpstr>信息超表面</vt:lpstr>
      <vt:lpstr>时间变量的引入</vt:lpstr>
      <vt:lpstr>成像技术</vt:lpstr>
      <vt:lpstr>成像技术</vt:lpstr>
      <vt:lpstr>通信技术 </vt:lpstr>
      <vt:lpstr>无线通信</vt:lpstr>
      <vt:lpstr>无线通信</vt:lpstr>
      <vt:lpstr>多用户通信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chengfan</dc:creator>
  <cp:lastModifiedBy>li chengfan</cp:lastModifiedBy>
  <cp:revision>26</cp:revision>
  <dcterms:created xsi:type="dcterms:W3CDTF">2021-07-03T17:45:28Z</dcterms:created>
  <dcterms:modified xsi:type="dcterms:W3CDTF">2021-07-05T05:19:46Z</dcterms:modified>
</cp:coreProperties>
</file>